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22"/>
  </p:notesMasterIdLst>
  <p:handoutMasterIdLst>
    <p:handoutMasterId r:id="rId23"/>
  </p:handoutMasterIdLst>
  <p:sldIdLst>
    <p:sldId id="256" r:id="rId3"/>
    <p:sldId id="628" r:id="rId4"/>
    <p:sldId id="629" r:id="rId5"/>
    <p:sldId id="630" r:id="rId6"/>
    <p:sldId id="631" r:id="rId7"/>
    <p:sldId id="632" r:id="rId8"/>
    <p:sldId id="633" r:id="rId9"/>
    <p:sldId id="634" r:id="rId10"/>
    <p:sldId id="635" r:id="rId11"/>
    <p:sldId id="636" r:id="rId12"/>
    <p:sldId id="637" r:id="rId13"/>
    <p:sldId id="588" r:id="rId14"/>
    <p:sldId id="568" r:id="rId15"/>
    <p:sldId id="507" r:id="rId16"/>
    <p:sldId id="593" r:id="rId17"/>
    <p:sldId id="587" r:id="rId18"/>
    <p:sldId id="622" r:id="rId19"/>
    <p:sldId id="627" r:id="rId20"/>
    <p:sldId id="62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5" autoAdjust="0"/>
    <p:restoredTop sz="95084"/>
  </p:normalViewPr>
  <p:slideViewPr>
    <p:cSldViewPr snapToGrid="0">
      <p:cViewPr varScale="1">
        <p:scale>
          <a:sx n="86" d="100"/>
          <a:sy n="86" d="100"/>
        </p:scale>
        <p:origin x="224" y="872"/>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1/4/21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1/4/21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1/4/21</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1/4/21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1/4/21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1/4/21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1/4/21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1/4/21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1/4/21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1/4/21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1/4/21</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1/4/21</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1/4/21</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1/4/21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1/4/21</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1/4/21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1/4/21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1/4/21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1/4/21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1/4/21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1/4/21</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1/4/21</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1/4/21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1/4/21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1/4/21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1/4/21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1/4/21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 Id="rId5" Type="http://schemas.openxmlformats.org/officeDocument/2006/relationships/image" Target="../media/image43.emf"/><Relationship Id="rId4" Type="http://schemas.openxmlformats.org/officeDocument/2006/relationships/image" Target="../media/image4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7.xml"/><Relationship Id="rId5" Type="http://schemas.openxmlformats.org/officeDocument/2006/relationships/image" Target="../media/image48.tiff"/><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7.xml"/><Relationship Id="rId4" Type="http://schemas.openxmlformats.org/officeDocument/2006/relationships/image" Target="../media/image51.emf"/></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4" Type="http://schemas.openxmlformats.org/officeDocument/2006/relationships/image" Target="../media/image54.e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Weekly Report </a:t>
            </a:r>
            <a:br>
              <a:rPr lang="en-US" sz="4400" dirty="0"/>
            </a:br>
            <a:br>
              <a:rPr lang="en-US" sz="4400" dirty="0"/>
            </a:br>
            <a:r>
              <a:rPr lang="en-US" sz="4400" dirty="0"/>
              <a:t>4/1/2021</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2018,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pic>
        <p:nvPicPr>
          <p:cNvPr id="4" name="Picture 3">
            <a:extLst>
              <a:ext uri="{FF2B5EF4-FFF2-40B4-BE49-F238E27FC236}">
                <a16:creationId xmlns:a16="http://schemas.microsoft.com/office/drawing/2014/main" id="{6F1134F6-D9FB-B840-AA19-D2981E60DDE7}"/>
              </a:ext>
            </a:extLst>
          </p:cNvPr>
          <p:cNvPicPr>
            <a:picLocks noChangeAspect="1"/>
          </p:cNvPicPr>
          <p:nvPr/>
        </p:nvPicPr>
        <p:blipFill>
          <a:blip r:embed="rId2"/>
          <a:stretch>
            <a:fillRect/>
          </a:stretch>
        </p:blipFill>
        <p:spPr>
          <a:xfrm rot="5400000">
            <a:off x="581914" y="19068"/>
            <a:ext cx="3012694" cy="4176522"/>
          </a:xfrm>
          <a:prstGeom prst="rect">
            <a:avLst/>
          </a:prstGeom>
        </p:spPr>
      </p:pic>
      <p:pic>
        <p:nvPicPr>
          <p:cNvPr id="6" name="Picture 5">
            <a:extLst>
              <a:ext uri="{FF2B5EF4-FFF2-40B4-BE49-F238E27FC236}">
                <a16:creationId xmlns:a16="http://schemas.microsoft.com/office/drawing/2014/main" id="{304901C6-0A42-A24D-8434-DBC51EDA5B7C}"/>
              </a:ext>
            </a:extLst>
          </p:cNvPr>
          <p:cNvPicPr>
            <a:picLocks noChangeAspect="1"/>
          </p:cNvPicPr>
          <p:nvPr/>
        </p:nvPicPr>
        <p:blipFill>
          <a:blip r:embed="rId3"/>
          <a:stretch>
            <a:fillRect/>
          </a:stretch>
        </p:blipFill>
        <p:spPr>
          <a:xfrm rot="5400000">
            <a:off x="4589653" y="19066"/>
            <a:ext cx="3012694" cy="4176522"/>
          </a:xfrm>
          <a:prstGeom prst="rect">
            <a:avLst/>
          </a:prstGeom>
        </p:spPr>
      </p:pic>
      <p:pic>
        <p:nvPicPr>
          <p:cNvPr id="8" name="Picture 7">
            <a:extLst>
              <a:ext uri="{FF2B5EF4-FFF2-40B4-BE49-F238E27FC236}">
                <a16:creationId xmlns:a16="http://schemas.microsoft.com/office/drawing/2014/main" id="{78428D6D-EBEF-E744-BDFE-857CBDC780CF}"/>
              </a:ext>
            </a:extLst>
          </p:cNvPr>
          <p:cNvPicPr>
            <a:picLocks noChangeAspect="1"/>
          </p:cNvPicPr>
          <p:nvPr/>
        </p:nvPicPr>
        <p:blipFill>
          <a:blip r:embed="rId4"/>
          <a:stretch>
            <a:fillRect/>
          </a:stretch>
        </p:blipFill>
        <p:spPr>
          <a:xfrm rot="5400000">
            <a:off x="8597394" y="1160921"/>
            <a:ext cx="3012694" cy="4176522"/>
          </a:xfrm>
          <a:prstGeom prst="rect">
            <a:avLst/>
          </a:prstGeom>
        </p:spPr>
      </p:pic>
      <p:pic>
        <p:nvPicPr>
          <p:cNvPr id="10" name="Picture 9">
            <a:extLst>
              <a:ext uri="{FF2B5EF4-FFF2-40B4-BE49-F238E27FC236}">
                <a16:creationId xmlns:a16="http://schemas.microsoft.com/office/drawing/2014/main" id="{E2D6999E-9D36-C64D-9577-AD3375BC6D0B}"/>
              </a:ext>
            </a:extLst>
          </p:cNvPr>
          <p:cNvPicPr>
            <a:picLocks noChangeAspect="1"/>
          </p:cNvPicPr>
          <p:nvPr/>
        </p:nvPicPr>
        <p:blipFill>
          <a:blip r:embed="rId5"/>
          <a:stretch>
            <a:fillRect/>
          </a:stretch>
        </p:blipFill>
        <p:spPr>
          <a:xfrm rot="5400000">
            <a:off x="588863" y="3031762"/>
            <a:ext cx="3012694" cy="4176522"/>
          </a:xfrm>
          <a:prstGeom prst="rect">
            <a:avLst/>
          </a:prstGeom>
        </p:spPr>
      </p:pic>
      <p:pic>
        <p:nvPicPr>
          <p:cNvPr id="14" name="Picture 13">
            <a:extLst>
              <a:ext uri="{FF2B5EF4-FFF2-40B4-BE49-F238E27FC236}">
                <a16:creationId xmlns:a16="http://schemas.microsoft.com/office/drawing/2014/main" id="{8E74B730-CEE0-3849-BCFB-153BEDCC694C}"/>
              </a:ext>
            </a:extLst>
          </p:cNvPr>
          <p:cNvPicPr>
            <a:picLocks noChangeAspect="1"/>
          </p:cNvPicPr>
          <p:nvPr/>
        </p:nvPicPr>
        <p:blipFill>
          <a:blip r:embed="rId6"/>
          <a:stretch>
            <a:fillRect/>
          </a:stretch>
        </p:blipFill>
        <p:spPr>
          <a:xfrm rot="5400000">
            <a:off x="4765385" y="3026904"/>
            <a:ext cx="3012694" cy="4176522"/>
          </a:xfrm>
          <a:prstGeom prst="rect">
            <a:avLst/>
          </a:prstGeom>
        </p:spPr>
      </p:pic>
    </p:spTree>
    <p:extLst>
      <p:ext uri="{BB962C8B-B14F-4D97-AF65-F5344CB8AC3E}">
        <p14:creationId xmlns:p14="http://schemas.microsoft.com/office/powerpoint/2010/main" val="2652762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2018, width 30%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pic>
        <p:nvPicPr>
          <p:cNvPr id="4" name="Picture 3">
            <a:extLst>
              <a:ext uri="{FF2B5EF4-FFF2-40B4-BE49-F238E27FC236}">
                <a16:creationId xmlns:a16="http://schemas.microsoft.com/office/drawing/2014/main" id="{46D2C262-EF22-574A-ABA3-F9F5AEC6AED2}"/>
              </a:ext>
            </a:extLst>
          </p:cNvPr>
          <p:cNvPicPr>
            <a:picLocks noChangeAspect="1"/>
          </p:cNvPicPr>
          <p:nvPr/>
        </p:nvPicPr>
        <p:blipFill>
          <a:blip r:embed="rId2"/>
          <a:stretch>
            <a:fillRect/>
          </a:stretch>
        </p:blipFill>
        <p:spPr>
          <a:xfrm rot="5400000">
            <a:off x="2958309" y="-998"/>
            <a:ext cx="3116580" cy="4320540"/>
          </a:xfrm>
          <a:prstGeom prst="rect">
            <a:avLst/>
          </a:prstGeom>
        </p:spPr>
      </p:pic>
      <p:pic>
        <p:nvPicPr>
          <p:cNvPr id="6" name="Picture 5">
            <a:extLst>
              <a:ext uri="{FF2B5EF4-FFF2-40B4-BE49-F238E27FC236}">
                <a16:creationId xmlns:a16="http://schemas.microsoft.com/office/drawing/2014/main" id="{A73FA342-5444-9747-983F-4CC91A87A799}"/>
              </a:ext>
            </a:extLst>
          </p:cNvPr>
          <p:cNvPicPr>
            <a:picLocks noChangeAspect="1"/>
          </p:cNvPicPr>
          <p:nvPr/>
        </p:nvPicPr>
        <p:blipFill>
          <a:blip r:embed="rId3"/>
          <a:stretch>
            <a:fillRect/>
          </a:stretch>
        </p:blipFill>
        <p:spPr>
          <a:xfrm rot="5400000">
            <a:off x="7278849" y="-998"/>
            <a:ext cx="3116580" cy="4320540"/>
          </a:xfrm>
          <a:prstGeom prst="rect">
            <a:avLst/>
          </a:prstGeom>
        </p:spPr>
      </p:pic>
      <p:pic>
        <p:nvPicPr>
          <p:cNvPr id="8" name="Picture 7">
            <a:extLst>
              <a:ext uri="{FF2B5EF4-FFF2-40B4-BE49-F238E27FC236}">
                <a16:creationId xmlns:a16="http://schemas.microsoft.com/office/drawing/2014/main" id="{A05383A1-4FFF-1046-8250-C4BDB71A1F7E}"/>
              </a:ext>
            </a:extLst>
          </p:cNvPr>
          <p:cNvPicPr>
            <a:picLocks noChangeAspect="1"/>
          </p:cNvPicPr>
          <p:nvPr/>
        </p:nvPicPr>
        <p:blipFill>
          <a:blip r:embed="rId4"/>
          <a:stretch>
            <a:fillRect/>
          </a:stretch>
        </p:blipFill>
        <p:spPr>
          <a:xfrm rot="5400000">
            <a:off x="2958309" y="3115582"/>
            <a:ext cx="3116580" cy="4320540"/>
          </a:xfrm>
          <a:prstGeom prst="rect">
            <a:avLst/>
          </a:prstGeom>
        </p:spPr>
      </p:pic>
      <p:pic>
        <p:nvPicPr>
          <p:cNvPr id="10" name="Picture 9">
            <a:extLst>
              <a:ext uri="{FF2B5EF4-FFF2-40B4-BE49-F238E27FC236}">
                <a16:creationId xmlns:a16="http://schemas.microsoft.com/office/drawing/2014/main" id="{23695ECC-0F11-0049-B4FF-B89D15600EDE}"/>
              </a:ext>
            </a:extLst>
          </p:cNvPr>
          <p:cNvPicPr>
            <a:picLocks noChangeAspect="1"/>
          </p:cNvPicPr>
          <p:nvPr/>
        </p:nvPicPr>
        <p:blipFill>
          <a:blip r:embed="rId5"/>
          <a:stretch>
            <a:fillRect/>
          </a:stretch>
        </p:blipFill>
        <p:spPr>
          <a:xfrm rot="5400000">
            <a:off x="7278849" y="3115582"/>
            <a:ext cx="3116580" cy="4320540"/>
          </a:xfrm>
          <a:prstGeom prst="rect">
            <a:avLst/>
          </a:prstGeom>
        </p:spPr>
      </p:pic>
    </p:spTree>
    <p:extLst>
      <p:ext uri="{BB962C8B-B14F-4D97-AF65-F5344CB8AC3E}">
        <p14:creationId xmlns:p14="http://schemas.microsoft.com/office/powerpoint/2010/main" val="247497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148535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13</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816447"/>
              </a:xfrm>
              <a:prstGeom prst="rect">
                <a:avLst/>
              </a:prstGeom>
              <a:noFill/>
            </p:spPr>
            <p:txBody>
              <a:bodyPr wrap="square" rtlCol="0">
                <a:spAutoFit/>
              </a:bodyPr>
              <a:lstStyle/>
              <a:p>
                <a:endParaRPr lang="en-US" dirty="0">
                  <a:sym typeface="Wingdings" pitchFamily="2" charset="2"/>
                </a:endParaRPr>
              </a:p>
              <a:p>
                <a:r>
                  <a:rPr lang="en-US" u="sng" dirty="0">
                    <a:sym typeface="Wingdings" pitchFamily="2" charset="2"/>
                  </a:rPr>
                  <a:t>Angular Distributions, Z’ analysis:</a:t>
                </a:r>
              </a:p>
              <a:p>
                <a:pPr marL="342900" indent="-342900">
                  <a:buFont typeface="Arial" panose="020B0604020202020204" pitchFamily="34" charset="0"/>
                  <a:buChar char="•"/>
                </a:pPr>
                <a:r>
                  <a:rPr lang="en-US" dirty="0">
                    <a:sym typeface="Wingdings" pitchFamily="2" charset="2"/>
                  </a:rPr>
                  <a:t>New Signal Region:</a:t>
                </a:r>
              </a:p>
              <a:p>
                <a:pPr marL="800100" lvl="1" indent="-342900">
                  <a:buFont typeface="Arial" panose="020B0604020202020204" pitchFamily="34" charset="0"/>
                  <a:buChar char="•"/>
                </a:pPr>
                <a:r>
                  <a:rPr lang="en-US" dirty="0">
                    <a:sym typeface="Wingdings" pitchFamily="2" charset="2"/>
                  </a:rPr>
                  <a:t>SR</a:t>
                </a:r>
                <a:r>
                  <a:rPr lang="en-US" baseline="-25000" dirty="0">
                    <a:sym typeface="Wingdings" pitchFamily="2" charset="2"/>
                  </a:rPr>
                  <a:t>C </a:t>
                </a:r>
                <a:r>
                  <a:rPr lang="en-US" dirty="0">
                    <a:sym typeface="Wingdings" pitchFamily="2" charset="2"/>
                  </a:rPr>
                  <a:t>= SR + </a:t>
                </a:r>
                <a:r>
                  <a:rPr lang="en-US" dirty="0" err="1">
                    <a:sym typeface="Wingdings" pitchFamily="2" charset="2"/>
                  </a:rPr>
                  <a:t>mJJ</a:t>
                </a:r>
                <a:r>
                  <a:rPr lang="en-US" dirty="0">
                    <a:sym typeface="Wingdings" pitchFamily="2" charset="2"/>
                  </a:rPr>
                  <a:t> &gt; 1.5TeV</a:t>
                </a:r>
              </a:p>
              <a:p>
                <a:pPr marL="800100" lvl="1"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Stack histograms for SR</a:t>
                </a:r>
                <a:r>
                  <a:rPr lang="en-US" baseline="-25000" dirty="0">
                    <a:sym typeface="Wingdings" pitchFamily="2" charset="2"/>
                  </a:rPr>
                  <a:t>C</a:t>
                </a:r>
              </a:p>
              <a:p>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Asymptotic Limits (Brazilian plots) for 2016, 2017, 2018 </a:t>
                </a:r>
              </a:p>
              <a:p>
                <a:pPr marL="800100" lvl="1" indent="-342900">
                  <a:buFont typeface="Arial" panose="020B0604020202020204" pitchFamily="34" charset="0"/>
                  <a:buChar char="•"/>
                </a:pPr>
                <a:r>
                  <a:rPr lang="en-US" dirty="0">
                    <a:sym typeface="Wingdings" pitchFamily="2" charset="2"/>
                  </a:rPr>
                  <a:t>Total Cross section x BR </a:t>
                </a:r>
              </a:p>
              <a:p>
                <a:pPr marL="800100" lvl="1" indent="-342900">
                  <a:buFont typeface="Arial" panose="020B0604020202020204" pitchFamily="34" charset="0"/>
                  <a:buChar char="•"/>
                </a:pPr>
                <a:r>
                  <a:rPr lang="en-US" dirty="0">
                    <a:sym typeface="Wingdings" pitchFamily="2" charset="2"/>
                  </a:rPr>
                  <a:t>Total Cross section = </a:t>
                </a:r>
                <a14:m>
                  <m:oMath xmlns:m="http://schemas.openxmlformats.org/officeDocument/2006/math">
                    <m:nary>
                      <m:naryPr>
                        <m:chr m:val="∑"/>
                        <m:ctrlPr>
                          <a:rPr lang="en-US" i="1" smtClean="0">
                            <a:latin typeface="Cambria Math" panose="02040503050406030204" pitchFamily="18" charset="0"/>
                            <a:sym typeface="Wingdings" pitchFamily="2" charset="2"/>
                          </a:rPr>
                        </m:ctrlPr>
                      </m:naryPr>
                      <m:sub>
                        <m:r>
                          <m:rPr>
                            <m:brk m:alnAt="23"/>
                          </m:rPr>
                          <a:rPr lang="en-US" b="0" i="1" smtClean="0">
                            <a:latin typeface="Cambria Math" panose="02040503050406030204" pitchFamily="18" charset="0"/>
                            <a:sym typeface="Wingdings" pitchFamily="2" charset="2"/>
                          </a:rPr>
                          <m:t>𝑖</m:t>
                        </m:r>
                        <m:r>
                          <a:rPr lang="en-US" b="0" i="1" smtClean="0">
                            <a:latin typeface="Cambria Math" panose="02040503050406030204" pitchFamily="18" charset="0"/>
                            <a:sym typeface="Wingdings" pitchFamily="2" charset="2"/>
                          </a:rPr>
                          <m:t>=1</m:t>
                        </m:r>
                      </m:sub>
                      <m:sup>
                        <m:r>
                          <a:rPr lang="en-US" b="0" i="1" smtClean="0">
                            <a:latin typeface="Cambria Math" panose="02040503050406030204" pitchFamily="18" charset="0"/>
                            <a:sym typeface="Wingdings" pitchFamily="2" charset="2"/>
                          </a:rPr>
                          <m:t>𝑁</m:t>
                        </m:r>
                      </m:sup>
                      <m:e>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𝑆</m:t>
                            </m:r>
                          </m:e>
                          <m:sub>
                            <m:r>
                              <a:rPr lang="en-US" b="0" i="1" smtClean="0">
                                <a:latin typeface="Cambria Math" panose="02040503050406030204" pitchFamily="18" charset="0"/>
                                <a:sym typeface="Wingdings" pitchFamily="2" charset="2"/>
                              </a:rPr>
                              <m:t>𝑖</m:t>
                            </m:r>
                          </m:sub>
                        </m:sSub>
                      </m:e>
                    </m:nary>
                    <m:r>
                      <a:rPr lang="en-US" b="0" i="1" smtClean="0">
                        <a:latin typeface="Cambria Math" panose="02040503050406030204" pitchFamily="18" charset="0"/>
                        <a:sym typeface="Wingdings" pitchFamily="2" charset="2"/>
                      </a:rPr>
                      <m:t>, </m:t>
                    </m:r>
                  </m:oMath>
                </a14:m>
                <a:r>
                  <a:rPr lang="en-US" dirty="0">
                    <a:sym typeface="Wingdings" pitchFamily="2" charset="2"/>
                  </a:rPr>
                  <a:t>where S</a:t>
                </a:r>
                <a:r>
                  <a:rPr lang="en-US" baseline="-25000" dirty="0">
                    <a:sym typeface="Wingdings" pitchFamily="2" charset="2"/>
                  </a:rPr>
                  <a:t>i</a:t>
                </a:r>
                <a:r>
                  <a:rPr lang="en-US" dirty="0">
                    <a:sym typeface="Wingdings" pitchFamily="2" charset="2"/>
                  </a:rPr>
                  <a:t> is the signal yield in the reconstructed level</a:t>
                </a:r>
              </a:p>
              <a:p>
                <a:pPr marL="342900"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l-GR" dirty="0">
                    <a:sym typeface="Wingdings" pitchFamily="2" charset="2"/>
                  </a:rPr>
                  <a:t>Χ </a:t>
                </a:r>
                <a:r>
                  <a:rPr lang="en-US" dirty="0">
                    <a:sym typeface="Wingdings" pitchFamily="2" charset="2"/>
                  </a:rPr>
                  <a:t>distributions show a different slope than the B2G-16-015</a:t>
                </a:r>
              </a:p>
              <a:p>
                <a:pPr marL="800100" lvl="1" indent="-342900">
                  <a:buFont typeface="Arial" panose="020B0604020202020204" pitchFamily="34" charset="0"/>
                  <a:buChar char="•"/>
                </a:pPr>
                <a:r>
                  <a:rPr lang="en-US" dirty="0">
                    <a:sym typeface="Wingdings" pitchFamily="2" charset="2"/>
                  </a:rPr>
                  <a:t>Recreated Brazilian plot using </a:t>
                </a:r>
                <a:r>
                  <a:rPr lang="en-US" dirty="0" err="1">
                    <a:sym typeface="Wingdings" pitchFamily="2" charset="2"/>
                  </a:rPr>
                  <a:t>mJJ</a:t>
                </a:r>
                <a:r>
                  <a:rPr lang="en-US" dirty="0">
                    <a:sym typeface="Wingdings" pitchFamily="2" charset="2"/>
                  </a:rPr>
                  <a:t> variable (only for 2016 and </a:t>
                </a:r>
                <a:r>
                  <a:rPr lang="en-US" dirty="0" err="1">
                    <a:sym typeface="Wingdings" pitchFamily="2" charset="2"/>
                  </a:rPr>
                  <a:t>Zprime</a:t>
                </a:r>
                <a:r>
                  <a:rPr lang="en-US" dirty="0">
                    <a:sym typeface="Wingdings" pitchFamily="2" charset="2"/>
                  </a:rPr>
                  <a:t> 1% width)</a:t>
                </a:r>
              </a:p>
              <a:p>
                <a:pPr marL="800100" lvl="1" indent="-342900">
                  <a:buFont typeface="Arial" panose="020B0604020202020204" pitchFamily="34" charset="0"/>
                  <a:buChar char="•"/>
                </a:pPr>
                <a:r>
                  <a:rPr lang="en-US" dirty="0">
                    <a:sym typeface="Wingdings" pitchFamily="2" charset="2"/>
                  </a:rPr>
                  <a:t> Tried to increase mass cut from 1.5 </a:t>
                </a:r>
                <a:r>
                  <a:rPr lang="en-US" dirty="0" err="1">
                    <a:sym typeface="Wingdings" pitchFamily="2" charset="2"/>
                  </a:rPr>
                  <a:t>TeV</a:t>
                </a:r>
                <a:r>
                  <a:rPr lang="en-US" dirty="0">
                    <a:sym typeface="Wingdings" pitchFamily="2" charset="2"/>
                  </a:rPr>
                  <a:t> to 2 </a:t>
                </a:r>
                <a:r>
                  <a:rPr lang="en-US" dirty="0" err="1">
                    <a:sym typeface="Wingdings" pitchFamily="2" charset="2"/>
                  </a:rPr>
                  <a:t>TeV</a:t>
                </a:r>
                <a:r>
                  <a:rPr lang="en-US" dirty="0">
                    <a:sym typeface="Wingdings" pitchFamily="2" charset="2"/>
                  </a:rPr>
                  <a:t> to improve </a:t>
                </a:r>
                <a:r>
                  <a:rPr lang="en-US" dirty="0" err="1">
                    <a:sym typeface="Wingdings" pitchFamily="2" charset="2"/>
                  </a:rPr>
                  <a:t>sensititvity</a:t>
                </a:r>
                <a:r>
                  <a:rPr lang="en-US" dirty="0">
                    <a:sym typeface="Wingdings" pitchFamily="2" charset="2"/>
                  </a:rPr>
                  <a:t>  not enough events coming from signal extraction</a:t>
                </a:r>
              </a:p>
              <a:p>
                <a:pPr marL="800100" lvl="1" indent="-342900">
                  <a:buFont typeface="Arial" panose="020B0604020202020204" pitchFamily="34" charset="0"/>
                  <a:buChar char="•"/>
                </a:pPr>
                <a:r>
                  <a:rPr lang="en-US" dirty="0">
                    <a:sym typeface="Wingdings" pitchFamily="2" charset="2"/>
                  </a:rPr>
                  <a:t>If I use ttbar MC (</a:t>
                </a:r>
                <a:r>
                  <a:rPr lang="el-GR" dirty="0">
                    <a:sym typeface="Wingdings" pitchFamily="2" charset="2"/>
                  </a:rPr>
                  <a:t>χ </a:t>
                </a:r>
                <a:r>
                  <a:rPr lang="en-US" dirty="0" err="1">
                    <a:sym typeface="Wingdings" pitchFamily="2" charset="2"/>
                  </a:rPr>
                  <a:t>dists</a:t>
                </a:r>
                <a:r>
                  <a:rPr lang="en-US" dirty="0">
                    <a:sym typeface="Wingdings" pitchFamily="2" charset="2"/>
                  </a:rPr>
                  <a:t>) as input, the shape is the same as with the 1.5 </a:t>
                </a:r>
                <a:r>
                  <a:rPr lang="en-US" dirty="0" err="1">
                    <a:sym typeface="Wingdings" pitchFamily="2" charset="2"/>
                  </a:rPr>
                  <a:t>TeV</a:t>
                </a:r>
                <a:r>
                  <a:rPr lang="en-US" dirty="0">
                    <a:sym typeface="Wingdings" pitchFamily="2" charset="2"/>
                  </a:rPr>
                  <a:t> cut</a:t>
                </a:r>
              </a:p>
              <a:p>
                <a:pPr marL="800100" lvl="1" indent="-342900">
                  <a:buFont typeface="Arial" panose="020B0604020202020204" pitchFamily="34" charset="0"/>
                  <a:buChar char="•"/>
                </a:pPr>
                <a:r>
                  <a:rPr lang="en-US" dirty="0">
                    <a:sym typeface="Wingdings" pitchFamily="2" charset="2"/>
                  </a:rPr>
                  <a:t>Maybe sliding mass cuts? For each Z’ use a different </a:t>
                </a:r>
                <a:r>
                  <a:rPr lang="en-US" dirty="0" err="1">
                    <a:sym typeface="Wingdings" pitchFamily="2" charset="2"/>
                  </a:rPr>
                  <a:t>mJJ</a:t>
                </a:r>
                <a:r>
                  <a:rPr lang="en-US" dirty="0">
                    <a:sym typeface="Wingdings" pitchFamily="2" charset="2"/>
                  </a:rPr>
                  <a:t> cut </a:t>
                </a: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816447"/>
              </a:xfrm>
              <a:prstGeom prst="rect">
                <a:avLst/>
              </a:prstGeom>
              <a:blipFill>
                <a:blip r:embed="rId2"/>
                <a:stretch>
                  <a:fillRect l="-437" b="-1316"/>
                </a:stretch>
              </a:blipFill>
            </p:spPr>
            <p:txBody>
              <a:bodyPr/>
              <a:lstStyle/>
              <a:p>
                <a:r>
                  <a:rPr lang="en-GR">
                    <a:noFill/>
                  </a:rPr>
                  <a:t> </a:t>
                </a:r>
              </a:p>
            </p:txBody>
          </p:sp>
        </mc:Fallback>
      </mc:AlternateContent>
    </p:spTree>
    <p:extLst>
      <p:ext uri="{BB962C8B-B14F-4D97-AF65-F5344CB8AC3E}">
        <p14:creationId xmlns:p14="http://schemas.microsoft.com/office/powerpoint/2010/main" val="2064836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1/4/21</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15</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3868123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21" name="Picture 20">
            <a:extLst>
              <a:ext uri="{FF2B5EF4-FFF2-40B4-BE49-F238E27FC236}">
                <a16:creationId xmlns:a16="http://schemas.microsoft.com/office/drawing/2014/main" id="{5A41E0CC-9D5E-344A-A471-7940DCF55547}"/>
              </a:ext>
            </a:extLst>
          </p:cNvPr>
          <p:cNvPicPr>
            <a:picLocks noChangeAspect="1"/>
          </p:cNvPicPr>
          <p:nvPr/>
        </p:nvPicPr>
        <p:blipFill>
          <a:blip r:embed="rId2"/>
          <a:stretch>
            <a:fillRect/>
          </a:stretch>
        </p:blipFill>
        <p:spPr>
          <a:xfrm rot="5400000">
            <a:off x="2187204" y="-136855"/>
            <a:ext cx="2997962" cy="4176522"/>
          </a:xfrm>
          <a:prstGeom prst="rect">
            <a:avLst/>
          </a:prstGeom>
        </p:spPr>
      </p:pic>
      <p:pic>
        <p:nvPicPr>
          <p:cNvPr id="23" name="Picture 22">
            <a:extLst>
              <a:ext uri="{FF2B5EF4-FFF2-40B4-BE49-F238E27FC236}">
                <a16:creationId xmlns:a16="http://schemas.microsoft.com/office/drawing/2014/main" id="{A0D6B5FF-AB06-D941-843E-D50F5A5A690D}"/>
              </a:ext>
            </a:extLst>
          </p:cNvPr>
          <p:cNvPicPr>
            <a:picLocks noChangeAspect="1"/>
          </p:cNvPicPr>
          <p:nvPr/>
        </p:nvPicPr>
        <p:blipFill>
          <a:blip r:embed="rId3"/>
          <a:stretch>
            <a:fillRect/>
          </a:stretch>
        </p:blipFill>
        <p:spPr>
          <a:xfrm rot="5400000">
            <a:off x="2187204" y="2859963"/>
            <a:ext cx="2997962" cy="4176522"/>
          </a:xfrm>
          <a:prstGeom prst="rect">
            <a:avLst/>
          </a:prstGeom>
        </p:spPr>
      </p:pic>
      <p:pic>
        <p:nvPicPr>
          <p:cNvPr id="25" name="Picture 24">
            <a:extLst>
              <a:ext uri="{FF2B5EF4-FFF2-40B4-BE49-F238E27FC236}">
                <a16:creationId xmlns:a16="http://schemas.microsoft.com/office/drawing/2014/main" id="{DCE6EF97-A7AC-F346-9A96-2B13B46E1360}"/>
              </a:ext>
            </a:extLst>
          </p:cNvPr>
          <p:cNvPicPr>
            <a:picLocks noChangeAspect="1"/>
          </p:cNvPicPr>
          <p:nvPr/>
        </p:nvPicPr>
        <p:blipFill>
          <a:blip r:embed="rId4"/>
          <a:stretch>
            <a:fillRect/>
          </a:stretch>
        </p:blipFill>
        <p:spPr>
          <a:xfrm rot="5400000">
            <a:off x="6582919" y="-122332"/>
            <a:ext cx="2997962" cy="4176522"/>
          </a:xfrm>
          <a:prstGeom prst="rect">
            <a:avLst/>
          </a:prstGeom>
        </p:spPr>
      </p:pic>
      <p:pic>
        <p:nvPicPr>
          <p:cNvPr id="26" name="Picture 25">
            <a:extLst>
              <a:ext uri="{FF2B5EF4-FFF2-40B4-BE49-F238E27FC236}">
                <a16:creationId xmlns:a16="http://schemas.microsoft.com/office/drawing/2014/main" id="{A8D35A3F-5C1D-044C-A534-830A486F9231}"/>
              </a:ext>
            </a:extLst>
          </p:cNvPr>
          <p:cNvPicPr>
            <a:picLocks noChangeAspect="1"/>
          </p:cNvPicPr>
          <p:nvPr/>
        </p:nvPicPr>
        <p:blipFill>
          <a:blip r:embed="rId5"/>
          <a:stretch>
            <a:fillRect/>
          </a:stretch>
        </p:blipFill>
        <p:spPr>
          <a:xfrm>
            <a:off x="6212833" y="3463766"/>
            <a:ext cx="4176521" cy="3169296"/>
          </a:xfrm>
          <a:prstGeom prst="rect">
            <a:avLst/>
          </a:prstGeom>
        </p:spPr>
      </p:pic>
    </p:spTree>
    <p:extLst>
      <p:ext uri="{BB962C8B-B14F-4D97-AF65-F5344CB8AC3E}">
        <p14:creationId xmlns:p14="http://schemas.microsoft.com/office/powerpoint/2010/main" val="4192480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10%</a:t>
            </a:r>
          </a:p>
        </p:txBody>
      </p:sp>
      <p:pic>
        <p:nvPicPr>
          <p:cNvPr id="6" name="Picture 5">
            <a:extLst>
              <a:ext uri="{FF2B5EF4-FFF2-40B4-BE49-F238E27FC236}">
                <a16:creationId xmlns:a16="http://schemas.microsoft.com/office/drawing/2014/main" id="{01C8AFB0-B13E-A949-9A73-32F2656DE246}"/>
              </a:ext>
            </a:extLst>
          </p:cNvPr>
          <p:cNvPicPr>
            <a:picLocks noChangeAspect="1"/>
          </p:cNvPicPr>
          <p:nvPr/>
        </p:nvPicPr>
        <p:blipFill>
          <a:blip r:embed="rId2"/>
          <a:stretch>
            <a:fillRect/>
          </a:stretch>
        </p:blipFill>
        <p:spPr>
          <a:xfrm rot="5400000">
            <a:off x="2171125" y="-122332"/>
            <a:ext cx="2997962" cy="4176522"/>
          </a:xfrm>
          <a:prstGeom prst="rect">
            <a:avLst/>
          </a:prstGeom>
        </p:spPr>
      </p:pic>
      <p:pic>
        <p:nvPicPr>
          <p:cNvPr id="9" name="Picture 8">
            <a:extLst>
              <a:ext uri="{FF2B5EF4-FFF2-40B4-BE49-F238E27FC236}">
                <a16:creationId xmlns:a16="http://schemas.microsoft.com/office/drawing/2014/main" id="{2A82D135-E59F-0240-A23C-A50777DC9934}"/>
              </a:ext>
            </a:extLst>
          </p:cNvPr>
          <p:cNvPicPr>
            <a:picLocks noChangeAspect="1"/>
          </p:cNvPicPr>
          <p:nvPr/>
        </p:nvPicPr>
        <p:blipFill>
          <a:blip r:embed="rId3"/>
          <a:stretch>
            <a:fillRect/>
          </a:stretch>
        </p:blipFill>
        <p:spPr>
          <a:xfrm rot="5400000">
            <a:off x="2171125" y="2874087"/>
            <a:ext cx="2997962" cy="4176522"/>
          </a:xfrm>
          <a:prstGeom prst="rect">
            <a:avLst/>
          </a:prstGeom>
        </p:spPr>
      </p:pic>
      <p:pic>
        <p:nvPicPr>
          <p:cNvPr id="13" name="Picture 12">
            <a:extLst>
              <a:ext uri="{FF2B5EF4-FFF2-40B4-BE49-F238E27FC236}">
                <a16:creationId xmlns:a16="http://schemas.microsoft.com/office/drawing/2014/main" id="{A952E306-70B7-A847-9C82-1E4D239CA812}"/>
              </a:ext>
            </a:extLst>
          </p:cNvPr>
          <p:cNvPicPr>
            <a:picLocks noChangeAspect="1"/>
          </p:cNvPicPr>
          <p:nvPr/>
        </p:nvPicPr>
        <p:blipFill>
          <a:blip r:embed="rId4"/>
          <a:stretch>
            <a:fillRect/>
          </a:stretch>
        </p:blipFill>
        <p:spPr>
          <a:xfrm rot="5400000">
            <a:off x="6569382" y="-124647"/>
            <a:ext cx="2997962" cy="4176522"/>
          </a:xfrm>
          <a:prstGeom prst="rect">
            <a:avLst/>
          </a:prstGeom>
        </p:spPr>
      </p:pic>
      <p:sp>
        <p:nvSpPr>
          <p:cNvPr id="17" name="TextBox 16">
            <a:extLst>
              <a:ext uri="{FF2B5EF4-FFF2-40B4-BE49-F238E27FC236}">
                <a16:creationId xmlns:a16="http://schemas.microsoft.com/office/drawing/2014/main" id="{64151F6E-DB34-DC4A-A2A9-D4EEE16437FB}"/>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CA6E5A76-16F7-ED4E-A5FF-66C394736CC9}"/>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887D51D8-5C42-2D46-BE62-37454A59B74E}"/>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187056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a:t>
            </a:r>
            <a:r>
              <a:rPr lang="en-GB" sz="2800" u="sng" dirty="0" err="1">
                <a:solidFill>
                  <a:schemeClr val="tx1"/>
                </a:solidFill>
              </a:rPr>
              <a:t>Mz</a:t>
            </a:r>
            <a:r>
              <a:rPr lang="en-GB" sz="2800" u="sng" dirty="0">
                <a:solidFill>
                  <a:schemeClr val="tx1"/>
                </a:solidFill>
              </a:rPr>
              <a:t> = 2.5TeV, w 1%</a:t>
            </a:r>
          </a:p>
        </p:txBody>
      </p:sp>
      <p:pic>
        <p:nvPicPr>
          <p:cNvPr id="6" name="Picture 5">
            <a:extLst>
              <a:ext uri="{FF2B5EF4-FFF2-40B4-BE49-F238E27FC236}">
                <a16:creationId xmlns:a16="http://schemas.microsoft.com/office/drawing/2014/main" id="{6558C855-7FC4-6145-9EB4-CEEB85324622}"/>
              </a:ext>
            </a:extLst>
          </p:cNvPr>
          <p:cNvPicPr>
            <a:picLocks noChangeAspect="1"/>
          </p:cNvPicPr>
          <p:nvPr/>
        </p:nvPicPr>
        <p:blipFill>
          <a:blip r:embed="rId2"/>
          <a:stretch>
            <a:fillRect/>
          </a:stretch>
        </p:blipFill>
        <p:spPr>
          <a:xfrm rot="5400000">
            <a:off x="2307747" y="-160809"/>
            <a:ext cx="2997962" cy="4176522"/>
          </a:xfrm>
          <a:prstGeom prst="rect">
            <a:avLst/>
          </a:prstGeom>
        </p:spPr>
      </p:pic>
      <p:pic>
        <p:nvPicPr>
          <p:cNvPr id="9" name="Picture 8">
            <a:extLst>
              <a:ext uri="{FF2B5EF4-FFF2-40B4-BE49-F238E27FC236}">
                <a16:creationId xmlns:a16="http://schemas.microsoft.com/office/drawing/2014/main" id="{AF1C6F6F-7858-2645-AEEE-9504E4F0B78F}"/>
              </a:ext>
            </a:extLst>
          </p:cNvPr>
          <p:cNvPicPr>
            <a:picLocks noChangeAspect="1"/>
          </p:cNvPicPr>
          <p:nvPr/>
        </p:nvPicPr>
        <p:blipFill>
          <a:blip r:embed="rId3"/>
          <a:stretch>
            <a:fillRect/>
          </a:stretch>
        </p:blipFill>
        <p:spPr>
          <a:xfrm rot="5400000">
            <a:off x="2307747" y="2837153"/>
            <a:ext cx="2997962" cy="4176522"/>
          </a:xfrm>
          <a:prstGeom prst="rect">
            <a:avLst/>
          </a:prstGeom>
        </p:spPr>
      </p:pic>
      <p:pic>
        <p:nvPicPr>
          <p:cNvPr id="13" name="Picture 12">
            <a:extLst>
              <a:ext uri="{FF2B5EF4-FFF2-40B4-BE49-F238E27FC236}">
                <a16:creationId xmlns:a16="http://schemas.microsoft.com/office/drawing/2014/main" id="{42EBFB5E-B7CF-5942-AFAB-C879D958D4A3}"/>
              </a:ext>
            </a:extLst>
          </p:cNvPr>
          <p:cNvPicPr>
            <a:picLocks noChangeAspect="1"/>
          </p:cNvPicPr>
          <p:nvPr/>
        </p:nvPicPr>
        <p:blipFill>
          <a:blip r:embed="rId4"/>
          <a:stretch>
            <a:fillRect/>
          </a:stretch>
        </p:blipFill>
        <p:spPr>
          <a:xfrm rot="5400000">
            <a:off x="6802112" y="-122332"/>
            <a:ext cx="2997962" cy="4176522"/>
          </a:xfrm>
          <a:prstGeom prst="rect">
            <a:avLst/>
          </a:prstGeom>
        </p:spPr>
      </p:pic>
      <p:sp>
        <p:nvSpPr>
          <p:cNvPr id="17" name="TextBox 16">
            <a:extLst>
              <a:ext uri="{FF2B5EF4-FFF2-40B4-BE49-F238E27FC236}">
                <a16:creationId xmlns:a16="http://schemas.microsoft.com/office/drawing/2014/main" id="{0090FBC5-48A9-394E-960E-08A0526BBD87}"/>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DB1385CF-6E01-F746-8F80-8A4E634BCAF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00951628-1E4A-7C4E-8119-79E705A87E9A}"/>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255955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3324372"/>
              </a:xfrm>
              <a:prstGeom prst="rect">
                <a:avLst/>
              </a:prstGeom>
              <a:noFill/>
            </p:spPr>
            <p:txBody>
              <a:bodyPr wrap="square" rtlCol="0">
                <a:spAutoFit/>
              </a:bodyPr>
              <a:lstStyle/>
              <a:p>
                <a:endParaRPr lang="en-US" dirty="0">
                  <a:sym typeface="Wingdings" pitchFamily="2" charset="2"/>
                </a:endParaRPr>
              </a:p>
              <a:p>
                <a:r>
                  <a:rPr lang="en-US" u="sng" dirty="0">
                    <a:sym typeface="Wingdings" pitchFamily="2" charset="2"/>
                  </a:rPr>
                  <a:t>Angular Distributions, Z’ analysis:</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Significance plots:</a:t>
                </a:r>
              </a:p>
              <a:p>
                <a:pPr marL="742950" lvl="1" indent="-285750">
                  <a:buFont typeface="Arial" panose="020B0604020202020204" pitchFamily="34" charset="0"/>
                  <a:buChar char="•"/>
                </a:pPr>
                <a:r>
                  <a:rPr lang="en-US" dirty="0">
                    <a:sym typeface="Wingdings" pitchFamily="2" charset="2"/>
                  </a:rPr>
                  <a:t>1TeV – 2TeV </a:t>
                </a:r>
                <a:r>
                  <a:rPr lang="en-US" dirty="0" err="1">
                    <a:sym typeface="Wingdings" pitchFamily="2" charset="2"/>
                  </a:rPr>
                  <a:t>mJJ</a:t>
                </a:r>
                <a:r>
                  <a:rPr lang="en-US" dirty="0">
                    <a:sym typeface="Wingdings" pitchFamily="2" charset="2"/>
                  </a:rPr>
                  <a:t> Cut every 250GeV </a:t>
                </a:r>
              </a:p>
              <a:p>
                <a:pPr marL="742950" lvl="1" indent="-285750">
                  <a:buFont typeface="Arial" panose="020B0604020202020204" pitchFamily="34" charset="0"/>
                  <a:buChar char="•"/>
                </a:pPr>
                <a:r>
                  <a:rPr lang="en-US" dirty="0">
                    <a:sym typeface="Wingdings" pitchFamily="2" charset="2"/>
                  </a:rPr>
                  <a:t>Significance vs </a:t>
                </a:r>
                <a:r>
                  <a:rPr lang="en-US" dirty="0" err="1">
                    <a:sym typeface="Wingdings" pitchFamily="2" charset="2"/>
                  </a:rPr>
                  <a:t>mJJ</a:t>
                </a:r>
                <a:r>
                  <a:rPr lang="en-US" dirty="0">
                    <a:sym typeface="Wingdings" pitchFamily="2" charset="2"/>
                  </a:rPr>
                  <a:t> Cut for every </a:t>
                </a:r>
                <a:r>
                  <a:rPr lang="en-US" dirty="0" err="1">
                    <a:sym typeface="Wingdings" pitchFamily="2" charset="2"/>
                  </a:rPr>
                  <a:t>Zprime</a:t>
                </a:r>
                <a:r>
                  <a:rPr lang="en-US" dirty="0">
                    <a:sym typeface="Wingdings" pitchFamily="2" charset="2"/>
                  </a:rPr>
                  <a:t> mass, width pair </a:t>
                </a:r>
              </a:p>
              <a:p>
                <a:pPr marL="742950" lvl="1" indent="-285750">
                  <a:buFont typeface="Arial" panose="020B0604020202020204" pitchFamily="34" charset="0"/>
                  <a:buChar char="•"/>
                </a:pPr>
                <a:r>
                  <a:rPr lang="en-US" dirty="0">
                    <a:sym typeface="Wingdings" pitchFamily="2" charset="2"/>
                  </a:rPr>
                  <a:t>Full Run II (2016, 2017, 2018)</a:t>
                </a:r>
              </a:p>
              <a:p>
                <a:pPr marL="742950" lvl="1" indent="-285750">
                  <a:buFont typeface="Arial" panose="020B0604020202020204" pitchFamily="34" charset="0"/>
                  <a:buChar char="•"/>
                </a:pPr>
                <a:r>
                  <a:rPr lang="en-US" dirty="0">
                    <a:sym typeface="Wingdings" pitchFamily="2" charset="2"/>
                  </a:rPr>
                  <a:t>Search for the maximum significance for every </a:t>
                </a:r>
                <a:r>
                  <a:rPr lang="en-US" dirty="0" err="1">
                    <a:sym typeface="Wingdings" pitchFamily="2" charset="2"/>
                  </a:rPr>
                  <a:t>mJJ</a:t>
                </a:r>
                <a:r>
                  <a:rPr lang="en-US" dirty="0">
                    <a:sym typeface="Wingdings" pitchFamily="2" charset="2"/>
                  </a:rPr>
                  <a:t> Cut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sym typeface="Wingdings" pitchFamily="2" charset="2"/>
                      </a:rPr>
                      <m:t>𝑆𝑖𝑔𝑛𝑖𝑓𝑖𝑐𝑎𝑛𝑐𝑒</m:t>
                    </m:r>
                    <m:r>
                      <a:rPr lang="en-US" b="0" i="1" smtClean="0">
                        <a:latin typeface="Cambria Math" panose="02040503050406030204" pitchFamily="18" charset="0"/>
                        <a:sym typeface="Wingdings" pitchFamily="2" charset="2"/>
                      </a:rPr>
                      <m:t>= </m:t>
                    </m:r>
                    <m:f>
                      <m:fPr>
                        <m:ctrlPr>
                          <a:rPr lang="en-US" b="0" i="1" smtClean="0">
                            <a:latin typeface="Cambria Math" panose="02040503050406030204" pitchFamily="18" charset="0"/>
                            <a:sym typeface="Wingdings" pitchFamily="2" charset="2"/>
                          </a:rPr>
                        </m:ctrlPr>
                      </m:fPr>
                      <m:num>
                        <m:r>
                          <a:rPr lang="en-US" b="0" i="1" smtClean="0">
                            <a:latin typeface="Cambria Math" panose="02040503050406030204" pitchFamily="18" charset="0"/>
                            <a:sym typeface="Wingdings" pitchFamily="2" charset="2"/>
                          </a:rPr>
                          <m:t>𝑆𝑖𝑔𝑛𝑎𝑙</m:t>
                        </m:r>
                      </m:num>
                      <m:den>
                        <m:rad>
                          <m:radPr>
                            <m:degHide m:val="on"/>
                            <m:ctrlPr>
                              <a:rPr lang="en-US" b="0" i="1" smtClean="0">
                                <a:latin typeface="Cambria Math" panose="02040503050406030204" pitchFamily="18" charset="0"/>
                                <a:sym typeface="Wingdings" pitchFamily="2" charset="2"/>
                              </a:rPr>
                            </m:ctrlPr>
                          </m:radPr>
                          <m:deg/>
                          <m:e>
                            <m:r>
                              <a:rPr lang="en-US" b="0" i="1" smtClean="0">
                                <a:latin typeface="Cambria Math" panose="02040503050406030204" pitchFamily="18" charset="0"/>
                                <a:sym typeface="Wingdings" pitchFamily="2" charset="2"/>
                              </a:rPr>
                              <m:t>𝑆𝑖𝑔𝑛𝑎𝑙</m:t>
                            </m:r>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𝐵𝑎𝑐𝑘𝑔𝑟𝑜𝑢𝑛𝑑</m:t>
                            </m:r>
                            <m:r>
                              <a:rPr lang="en-US" b="0" i="1" smtClean="0">
                                <a:latin typeface="Cambria Math" panose="02040503050406030204" pitchFamily="18" charset="0"/>
                                <a:sym typeface="Wingdings" pitchFamily="2" charset="2"/>
                              </a:rPr>
                              <m:t> </m:t>
                            </m:r>
                          </m:e>
                        </m:rad>
                      </m:den>
                    </m:f>
                    <m:r>
                      <a:rPr lang="en-US" b="0" i="1" smtClean="0">
                        <a:latin typeface="Cambria Math" panose="02040503050406030204" pitchFamily="18" charset="0"/>
                        <a:sym typeface="Wingdings" pitchFamily="2" charset="2"/>
                      </a:rPr>
                      <m:t> </m:t>
                    </m:r>
                  </m:oMath>
                </a14:m>
                <a:r>
                  <a:rPr lang="en-US" dirty="0">
                    <a:sym typeface="Wingdings" pitchFamily="2" charset="2"/>
                  </a:rPr>
                  <a:t>, where signal is the </a:t>
                </a:r>
                <a:r>
                  <a:rPr lang="en-US" dirty="0" err="1">
                    <a:sym typeface="Wingdings" pitchFamily="2" charset="2"/>
                  </a:rPr>
                  <a:t>Zprime</a:t>
                </a:r>
                <a:r>
                  <a:rPr lang="en-US" dirty="0">
                    <a:sym typeface="Wingdings" pitchFamily="2" charset="2"/>
                  </a:rPr>
                  <a:t> events and </a:t>
                </a:r>
                <a:r>
                  <a:rPr lang="en-US" dirty="0" err="1">
                    <a:sym typeface="Wingdings" pitchFamily="2" charset="2"/>
                  </a:rPr>
                  <a:t>bkg</a:t>
                </a:r>
                <a:r>
                  <a:rPr lang="en-US" dirty="0">
                    <a:sym typeface="Wingdings" pitchFamily="2" charset="2"/>
                  </a:rPr>
                  <a:t>  ttbar, </a:t>
                </a:r>
                <a:r>
                  <a:rPr lang="en-US" dirty="0" err="1">
                    <a:sym typeface="Wingdings" pitchFamily="2" charset="2"/>
                  </a:rPr>
                  <a:t>qcd</a:t>
                </a:r>
                <a:r>
                  <a:rPr lang="en-US" dirty="0">
                    <a:sym typeface="Wingdings" pitchFamily="2" charset="2"/>
                  </a:rPr>
                  <a:t>, subdominant </a:t>
                </a:r>
              </a:p>
              <a:p>
                <a:endParaRPr lang="en-US" u="sng" dirty="0">
                  <a:sym typeface="Wingdings" pitchFamily="2" charset="2"/>
                </a:endParaRP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3324372"/>
              </a:xfrm>
              <a:prstGeom prst="rect">
                <a:avLst/>
              </a:prstGeom>
              <a:blipFill>
                <a:blip r:embed="rId2"/>
                <a:stretch>
                  <a:fillRect l="-437"/>
                </a:stretch>
              </a:blipFill>
            </p:spPr>
            <p:txBody>
              <a:bodyPr/>
              <a:lstStyle/>
              <a:p>
                <a:r>
                  <a:rPr lang="en-GR">
                    <a:noFill/>
                  </a:rPr>
                  <a:t> </a:t>
                </a:r>
              </a:p>
            </p:txBody>
          </p:sp>
        </mc:Fallback>
      </mc:AlternateContent>
    </p:spTree>
    <p:extLst>
      <p:ext uri="{BB962C8B-B14F-4D97-AF65-F5344CB8AC3E}">
        <p14:creationId xmlns:p14="http://schemas.microsoft.com/office/powerpoint/2010/main" val="22902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9" name="Picture 8">
            <a:extLst>
              <a:ext uri="{FF2B5EF4-FFF2-40B4-BE49-F238E27FC236}">
                <a16:creationId xmlns:a16="http://schemas.microsoft.com/office/drawing/2014/main" id="{3DB2D3DC-2F61-8446-B16A-0D9848126C50}"/>
              </a:ext>
            </a:extLst>
          </p:cNvPr>
          <p:cNvPicPr>
            <a:picLocks noChangeAspect="1"/>
          </p:cNvPicPr>
          <p:nvPr/>
        </p:nvPicPr>
        <p:blipFill>
          <a:blip r:embed="rId2"/>
          <a:stretch>
            <a:fillRect/>
          </a:stretch>
        </p:blipFill>
        <p:spPr>
          <a:xfrm rot="5400000">
            <a:off x="2377440" y="-62193"/>
            <a:ext cx="3116580" cy="4320540"/>
          </a:xfrm>
          <a:prstGeom prst="rect">
            <a:avLst/>
          </a:prstGeom>
        </p:spPr>
      </p:pic>
      <p:pic>
        <p:nvPicPr>
          <p:cNvPr id="13" name="Picture 12">
            <a:extLst>
              <a:ext uri="{FF2B5EF4-FFF2-40B4-BE49-F238E27FC236}">
                <a16:creationId xmlns:a16="http://schemas.microsoft.com/office/drawing/2014/main" id="{98EC406A-5735-2747-BA4C-8E5B5F411CAC}"/>
              </a:ext>
            </a:extLst>
          </p:cNvPr>
          <p:cNvPicPr>
            <a:picLocks noChangeAspect="1"/>
          </p:cNvPicPr>
          <p:nvPr/>
        </p:nvPicPr>
        <p:blipFill>
          <a:blip r:embed="rId3"/>
          <a:stretch>
            <a:fillRect/>
          </a:stretch>
        </p:blipFill>
        <p:spPr>
          <a:xfrm rot="5400000">
            <a:off x="6697980" y="-68183"/>
            <a:ext cx="3116580" cy="4320540"/>
          </a:xfrm>
          <a:prstGeom prst="rect">
            <a:avLst/>
          </a:prstGeom>
        </p:spPr>
      </p:pic>
      <p:pic>
        <p:nvPicPr>
          <p:cNvPr id="15" name="Picture 14">
            <a:extLst>
              <a:ext uri="{FF2B5EF4-FFF2-40B4-BE49-F238E27FC236}">
                <a16:creationId xmlns:a16="http://schemas.microsoft.com/office/drawing/2014/main" id="{2584C34A-AA76-E443-891C-F1B06BDB1FCD}"/>
              </a:ext>
            </a:extLst>
          </p:cNvPr>
          <p:cNvPicPr>
            <a:picLocks noChangeAspect="1"/>
          </p:cNvPicPr>
          <p:nvPr/>
        </p:nvPicPr>
        <p:blipFill>
          <a:blip r:embed="rId4"/>
          <a:stretch>
            <a:fillRect/>
          </a:stretch>
        </p:blipFill>
        <p:spPr>
          <a:xfrm rot="5400000">
            <a:off x="2377440" y="3054388"/>
            <a:ext cx="3116580" cy="4320540"/>
          </a:xfrm>
          <a:prstGeom prst="rect">
            <a:avLst/>
          </a:prstGeom>
        </p:spPr>
      </p:pic>
      <p:pic>
        <p:nvPicPr>
          <p:cNvPr id="17" name="Picture 16">
            <a:extLst>
              <a:ext uri="{FF2B5EF4-FFF2-40B4-BE49-F238E27FC236}">
                <a16:creationId xmlns:a16="http://schemas.microsoft.com/office/drawing/2014/main" id="{E7941DBF-979E-604A-B499-B42F0FE39209}"/>
              </a:ext>
            </a:extLst>
          </p:cNvPr>
          <p:cNvPicPr>
            <a:picLocks noChangeAspect="1"/>
          </p:cNvPicPr>
          <p:nvPr/>
        </p:nvPicPr>
        <p:blipFill>
          <a:blip r:embed="rId5"/>
          <a:stretch>
            <a:fillRect/>
          </a:stretch>
        </p:blipFill>
        <p:spPr>
          <a:xfrm rot="5400000">
            <a:off x="6697980" y="3054388"/>
            <a:ext cx="3116580" cy="4320540"/>
          </a:xfrm>
          <a:prstGeom prst="rect">
            <a:avLst/>
          </a:prstGeom>
        </p:spPr>
      </p:pic>
    </p:spTree>
    <p:extLst>
      <p:ext uri="{BB962C8B-B14F-4D97-AF65-F5344CB8AC3E}">
        <p14:creationId xmlns:p14="http://schemas.microsoft.com/office/powerpoint/2010/main" val="397352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2016,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4" name="Picture 3">
            <a:extLst>
              <a:ext uri="{FF2B5EF4-FFF2-40B4-BE49-F238E27FC236}">
                <a16:creationId xmlns:a16="http://schemas.microsoft.com/office/drawing/2014/main" id="{E845B780-99FE-054C-8357-54F5CBB69523}"/>
              </a:ext>
            </a:extLst>
          </p:cNvPr>
          <p:cNvPicPr>
            <a:picLocks noChangeAspect="1"/>
          </p:cNvPicPr>
          <p:nvPr/>
        </p:nvPicPr>
        <p:blipFill>
          <a:blip r:embed="rId2"/>
          <a:stretch>
            <a:fillRect/>
          </a:stretch>
        </p:blipFill>
        <p:spPr>
          <a:xfrm rot="5400000">
            <a:off x="2377440" y="-5952"/>
            <a:ext cx="3116580" cy="4320540"/>
          </a:xfrm>
          <a:prstGeom prst="rect">
            <a:avLst/>
          </a:prstGeom>
        </p:spPr>
      </p:pic>
      <p:pic>
        <p:nvPicPr>
          <p:cNvPr id="6" name="Picture 5">
            <a:extLst>
              <a:ext uri="{FF2B5EF4-FFF2-40B4-BE49-F238E27FC236}">
                <a16:creationId xmlns:a16="http://schemas.microsoft.com/office/drawing/2014/main" id="{D4E6F340-DB03-9C42-8DDC-3B72B31EF2F3}"/>
              </a:ext>
            </a:extLst>
          </p:cNvPr>
          <p:cNvPicPr>
            <a:picLocks noChangeAspect="1"/>
          </p:cNvPicPr>
          <p:nvPr/>
        </p:nvPicPr>
        <p:blipFill>
          <a:blip r:embed="rId3"/>
          <a:stretch>
            <a:fillRect/>
          </a:stretch>
        </p:blipFill>
        <p:spPr>
          <a:xfrm rot="5400000">
            <a:off x="6697980" y="-5952"/>
            <a:ext cx="3116580" cy="4320540"/>
          </a:xfrm>
          <a:prstGeom prst="rect">
            <a:avLst/>
          </a:prstGeom>
        </p:spPr>
      </p:pic>
      <p:pic>
        <p:nvPicPr>
          <p:cNvPr id="8" name="Picture 7">
            <a:extLst>
              <a:ext uri="{FF2B5EF4-FFF2-40B4-BE49-F238E27FC236}">
                <a16:creationId xmlns:a16="http://schemas.microsoft.com/office/drawing/2014/main" id="{DD393703-A3C7-F342-8B2C-A358D49F7F6E}"/>
              </a:ext>
            </a:extLst>
          </p:cNvPr>
          <p:cNvPicPr>
            <a:picLocks noChangeAspect="1"/>
          </p:cNvPicPr>
          <p:nvPr/>
        </p:nvPicPr>
        <p:blipFill>
          <a:blip r:embed="rId4"/>
          <a:stretch>
            <a:fillRect/>
          </a:stretch>
        </p:blipFill>
        <p:spPr>
          <a:xfrm rot="5400000">
            <a:off x="2377440" y="3105675"/>
            <a:ext cx="3116580" cy="4320540"/>
          </a:xfrm>
          <a:prstGeom prst="rect">
            <a:avLst/>
          </a:prstGeom>
        </p:spPr>
      </p:pic>
      <p:pic>
        <p:nvPicPr>
          <p:cNvPr id="14" name="Picture 13">
            <a:extLst>
              <a:ext uri="{FF2B5EF4-FFF2-40B4-BE49-F238E27FC236}">
                <a16:creationId xmlns:a16="http://schemas.microsoft.com/office/drawing/2014/main" id="{F302800C-7D58-A847-8686-1312B2B8E401}"/>
              </a:ext>
            </a:extLst>
          </p:cNvPr>
          <p:cNvPicPr>
            <a:picLocks noChangeAspect="1"/>
          </p:cNvPicPr>
          <p:nvPr/>
        </p:nvPicPr>
        <p:blipFill>
          <a:blip r:embed="rId5"/>
          <a:stretch>
            <a:fillRect/>
          </a:stretch>
        </p:blipFill>
        <p:spPr>
          <a:xfrm rot="5400000">
            <a:off x="6697980" y="3100720"/>
            <a:ext cx="3116580" cy="4320540"/>
          </a:xfrm>
          <a:prstGeom prst="rect">
            <a:avLst/>
          </a:prstGeom>
        </p:spPr>
      </p:pic>
    </p:spTree>
    <p:extLst>
      <p:ext uri="{BB962C8B-B14F-4D97-AF65-F5344CB8AC3E}">
        <p14:creationId xmlns:p14="http://schemas.microsoft.com/office/powerpoint/2010/main" val="227382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2016, width 30%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4" name="Picture 3">
            <a:extLst>
              <a:ext uri="{FF2B5EF4-FFF2-40B4-BE49-F238E27FC236}">
                <a16:creationId xmlns:a16="http://schemas.microsoft.com/office/drawing/2014/main" id="{8C012DD8-BD59-3F47-8EAE-C9965E67DA27}"/>
              </a:ext>
            </a:extLst>
          </p:cNvPr>
          <p:cNvPicPr>
            <a:picLocks noChangeAspect="1"/>
          </p:cNvPicPr>
          <p:nvPr/>
        </p:nvPicPr>
        <p:blipFill>
          <a:blip r:embed="rId2"/>
          <a:stretch>
            <a:fillRect/>
          </a:stretch>
        </p:blipFill>
        <p:spPr>
          <a:xfrm rot="5400000">
            <a:off x="4537710" y="-998"/>
            <a:ext cx="3116580" cy="4320540"/>
          </a:xfrm>
          <a:prstGeom prst="rect">
            <a:avLst/>
          </a:prstGeom>
        </p:spPr>
      </p:pic>
      <p:pic>
        <p:nvPicPr>
          <p:cNvPr id="6" name="Picture 5">
            <a:extLst>
              <a:ext uri="{FF2B5EF4-FFF2-40B4-BE49-F238E27FC236}">
                <a16:creationId xmlns:a16="http://schemas.microsoft.com/office/drawing/2014/main" id="{D27AAF62-EC3D-AF43-8E2B-0EAEB29086C2}"/>
              </a:ext>
            </a:extLst>
          </p:cNvPr>
          <p:cNvPicPr>
            <a:picLocks noChangeAspect="1"/>
          </p:cNvPicPr>
          <p:nvPr/>
        </p:nvPicPr>
        <p:blipFill>
          <a:blip r:embed="rId3"/>
          <a:stretch>
            <a:fillRect/>
          </a:stretch>
        </p:blipFill>
        <p:spPr>
          <a:xfrm rot="5400000">
            <a:off x="2377440" y="3015069"/>
            <a:ext cx="3116580" cy="4320540"/>
          </a:xfrm>
          <a:prstGeom prst="rect">
            <a:avLst/>
          </a:prstGeom>
        </p:spPr>
      </p:pic>
      <p:pic>
        <p:nvPicPr>
          <p:cNvPr id="8" name="Picture 7">
            <a:extLst>
              <a:ext uri="{FF2B5EF4-FFF2-40B4-BE49-F238E27FC236}">
                <a16:creationId xmlns:a16="http://schemas.microsoft.com/office/drawing/2014/main" id="{68CD3CFD-AA47-A047-A64F-AC66F8B0F8E7}"/>
              </a:ext>
            </a:extLst>
          </p:cNvPr>
          <p:cNvPicPr>
            <a:picLocks noChangeAspect="1"/>
          </p:cNvPicPr>
          <p:nvPr/>
        </p:nvPicPr>
        <p:blipFill>
          <a:blip r:embed="rId4"/>
          <a:stretch>
            <a:fillRect/>
          </a:stretch>
        </p:blipFill>
        <p:spPr>
          <a:xfrm rot="5400000">
            <a:off x="6697980" y="3015069"/>
            <a:ext cx="3116580" cy="4320540"/>
          </a:xfrm>
          <a:prstGeom prst="rect">
            <a:avLst/>
          </a:prstGeom>
        </p:spPr>
      </p:pic>
    </p:spTree>
    <p:extLst>
      <p:ext uri="{BB962C8B-B14F-4D97-AF65-F5344CB8AC3E}">
        <p14:creationId xmlns:p14="http://schemas.microsoft.com/office/powerpoint/2010/main" val="869123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2017,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6" name="Picture 15">
            <a:extLst>
              <a:ext uri="{FF2B5EF4-FFF2-40B4-BE49-F238E27FC236}">
                <a16:creationId xmlns:a16="http://schemas.microsoft.com/office/drawing/2014/main" id="{C6B8DF2E-158F-AB40-9734-2092DF78F00A}"/>
              </a:ext>
            </a:extLst>
          </p:cNvPr>
          <p:cNvPicPr>
            <a:picLocks noChangeAspect="1"/>
          </p:cNvPicPr>
          <p:nvPr/>
        </p:nvPicPr>
        <p:blipFill>
          <a:blip r:embed="rId2"/>
          <a:stretch>
            <a:fillRect/>
          </a:stretch>
        </p:blipFill>
        <p:spPr>
          <a:xfrm rot="5400000">
            <a:off x="571881" y="148964"/>
            <a:ext cx="2960751" cy="4104513"/>
          </a:xfrm>
          <a:prstGeom prst="rect">
            <a:avLst/>
          </a:prstGeom>
        </p:spPr>
      </p:pic>
      <p:pic>
        <p:nvPicPr>
          <p:cNvPr id="18" name="Picture 17">
            <a:extLst>
              <a:ext uri="{FF2B5EF4-FFF2-40B4-BE49-F238E27FC236}">
                <a16:creationId xmlns:a16="http://schemas.microsoft.com/office/drawing/2014/main" id="{B89C0FB7-207D-1B48-8AA1-1DD1105D3AE1}"/>
              </a:ext>
            </a:extLst>
          </p:cNvPr>
          <p:cNvPicPr>
            <a:picLocks noChangeAspect="1"/>
          </p:cNvPicPr>
          <p:nvPr/>
        </p:nvPicPr>
        <p:blipFill>
          <a:blip r:embed="rId3"/>
          <a:stretch>
            <a:fillRect/>
          </a:stretch>
        </p:blipFill>
        <p:spPr>
          <a:xfrm rot="5400000">
            <a:off x="4615624" y="177048"/>
            <a:ext cx="2960751" cy="4104513"/>
          </a:xfrm>
          <a:prstGeom prst="rect">
            <a:avLst/>
          </a:prstGeom>
        </p:spPr>
      </p:pic>
      <p:pic>
        <p:nvPicPr>
          <p:cNvPr id="20" name="Picture 19">
            <a:extLst>
              <a:ext uri="{FF2B5EF4-FFF2-40B4-BE49-F238E27FC236}">
                <a16:creationId xmlns:a16="http://schemas.microsoft.com/office/drawing/2014/main" id="{3E80A928-B5E3-404C-BE77-2C78DC894C8B}"/>
              </a:ext>
            </a:extLst>
          </p:cNvPr>
          <p:cNvPicPr>
            <a:picLocks noChangeAspect="1"/>
          </p:cNvPicPr>
          <p:nvPr/>
        </p:nvPicPr>
        <p:blipFill>
          <a:blip r:embed="rId4"/>
          <a:stretch>
            <a:fillRect/>
          </a:stretch>
        </p:blipFill>
        <p:spPr>
          <a:xfrm rot="5400000">
            <a:off x="8660177" y="1376743"/>
            <a:ext cx="2960751" cy="4104513"/>
          </a:xfrm>
          <a:prstGeom prst="rect">
            <a:avLst/>
          </a:prstGeom>
        </p:spPr>
      </p:pic>
      <p:pic>
        <p:nvPicPr>
          <p:cNvPr id="22" name="Picture 21">
            <a:extLst>
              <a:ext uri="{FF2B5EF4-FFF2-40B4-BE49-F238E27FC236}">
                <a16:creationId xmlns:a16="http://schemas.microsoft.com/office/drawing/2014/main" id="{87ABDE5F-40F8-1F49-8777-3A89FBE5FE32}"/>
              </a:ext>
            </a:extLst>
          </p:cNvPr>
          <p:cNvPicPr>
            <a:picLocks noChangeAspect="1"/>
          </p:cNvPicPr>
          <p:nvPr/>
        </p:nvPicPr>
        <p:blipFill>
          <a:blip r:embed="rId5"/>
          <a:stretch>
            <a:fillRect/>
          </a:stretch>
        </p:blipFill>
        <p:spPr>
          <a:xfrm rot="5400000">
            <a:off x="568856" y="3109715"/>
            <a:ext cx="2960751" cy="4104513"/>
          </a:xfrm>
          <a:prstGeom prst="rect">
            <a:avLst/>
          </a:prstGeom>
        </p:spPr>
      </p:pic>
      <p:pic>
        <p:nvPicPr>
          <p:cNvPr id="24" name="Picture 23">
            <a:extLst>
              <a:ext uri="{FF2B5EF4-FFF2-40B4-BE49-F238E27FC236}">
                <a16:creationId xmlns:a16="http://schemas.microsoft.com/office/drawing/2014/main" id="{8E4C4168-E685-C34D-A2AF-54474A45F683}"/>
              </a:ext>
            </a:extLst>
          </p:cNvPr>
          <p:cNvPicPr>
            <a:picLocks noChangeAspect="1"/>
          </p:cNvPicPr>
          <p:nvPr/>
        </p:nvPicPr>
        <p:blipFill>
          <a:blip r:embed="rId6"/>
          <a:stretch>
            <a:fillRect/>
          </a:stretch>
        </p:blipFill>
        <p:spPr>
          <a:xfrm rot="5400000">
            <a:off x="4673369" y="3109714"/>
            <a:ext cx="2960751" cy="4104513"/>
          </a:xfrm>
          <a:prstGeom prst="rect">
            <a:avLst/>
          </a:prstGeom>
        </p:spPr>
      </p:pic>
    </p:spTree>
    <p:extLst>
      <p:ext uri="{BB962C8B-B14F-4D97-AF65-F5344CB8AC3E}">
        <p14:creationId xmlns:p14="http://schemas.microsoft.com/office/powerpoint/2010/main" val="150794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2017,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4" name="Picture 3">
            <a:extLst>
              <a:ext uri="{FF2B5EF4-FFF2-40B4-BE49-F238E27FC236}">
                <a16:creationId xmlns:a16="http://schemas.microsoft.com/office/drawing/2014/main" id="{67A04FD4-7E0E-6743-ABBF-DE5F4786EF0C}"/>
              </a:ext>
            </a:extLst>
          </p:cNvPr>
          <p:cNvPicPr>
            <a:picLocks noChangeAspect="1"/>
          </p:cNvPicPr>
          <p:nvPr/>
        </p:nvPicPr>
        <p:blipFill>
          <a:blip r:embed="rId2"/>
          <a:stretch>
            <a:fillRect/>
          </a:stretch>
        </p:blipFill>
        <p:spPr>
          <a:xfrm rot="5400000">
            <a:off x="581914" y="54097"/>
            <a:ext cx="3012694" cy="4176522"/>
          </a:xfrm>
          <a:prstGeom prst="rect">
            <a:avLst/>
          </a:prstGeom>
        </p:spPr>
      </p:pic>
      <p:pic>
        <p:nvPicPr>
          <p:cNvPr id="6" name="Picture 5">
            <a:extLst>
              <a:ext uri="{FF2B5EF4-FFF2-40B4-BE49-F238E27FC236}">
                <a16:creationId xmlns:a16="http://schemas.microsoft.com/office/drawing/2014/main" id="{06810DAE-018F-C642-A0F5-E64864D795F5}"/>
              </a:ext>
            </a:extLst>
          </p:cNvPr>
          <p:cNvPicPr>
            <a:picLocks noChangeAspect="1"/>
          </p:cNvPicPr>
          <p:nvPr/>
        </p:nvPicPr>
        <p:blipFill>
          <a:blip r:embed="rId3"/>
          <a:stretch>
            <a:fillRect/>
          </a:stretch>
        </p:blipFill>
        <p:spPr>
          <a:xfrm rot="5400000">
            <a:off x="4758436" y="54097"/>
            <a:ext cx="3012694" cy="4176522"/>
          </a:xfrm>
          <a:prstGeom prst="rect">
            <a:avLst/>
          </a:prstGeom>
        </p:spPr>
      </p:pic>
      <p:pic>
        <p:nvPicPr>
          <p:cNvPr id="8" name="Picture 7">
            <a:extLst>
              <a:ext uri="{FF2B5EF4-FFF2-40B4-BE49-F238E27FC236}">
                <a16:creationId xmlns:a16="http://schemas.microsoft.com/office/drawing/2014/main" id="{60675622-8722-6A4B-A2C1-AD32538982F2}"/>
              </a:ext>
            </a:extLst>
          </p:cNvPr>
          <p:cNvPicPr>
            <a:picLocks noChangeAspect="1"/>
          </p:cNvPicPr>
          <p:nvPr/>
        </p:nvPicPr>
        <p:blipFill>
          <a:blip r:embed="rId4"/>
          <a:stretch>
            <a:fillRect/>
          </a:stretch>
        </p:blipFill>
        <p:spPr>
          <a:xfrm rot="5400000">
            <a:off x="4758436" y="3053834"/>
            <a:ext cx="3012694" cy="4176522"/>
          </a:xfrm>
          <a:prstGeom prst="rect">
            <a:avLst/>
          </a:prstGeom>
        </p:spPr>
      </p:pic>
      <p:pic>
        <p:nvPicPr>
          <p:cNvPr id="10" name="Picture 9">
            <a:extLst>
              <a:ext uri="{FF2B5EF4-FFF2-40B4-BE49-F238E27FC236}">
                <a16:creationId xmlns:a16="http://schemas.microsoft.com/office/drawing/2014/main" id="{19E48239-F756-964D-9189-984841AB0C66}"/>
              </a:ext>
            </a:extLst>
          </p:cNvPr>
          <p:cNvPicPr>
            <a:picLocks noChangeAspect="1"/>
          </p:cNvPicPr>
          <p:nvPr/>
        </p:nvPicPr>
        <p:blipFill>
          <a:blip r:embed="rId5"/>
          <a:stretch>
            <a:fillRect/>
          </a:stretch>
        </p:blipFill>
        <p:spPr>
          <a:xfrm rot="5400000">
            <a:off x="602105" y="3066791"/>
            <a:ext cx="3012694" cy="4176522"/>
          </a:xfrm>
          <a:prstGeom prst="rect">
            <a:avLst/>
          </a:prstGeom>
        </p:spPr>
      </p:pic>
      <p:pic>
        <p:nvPicPr>
          <p:cNvPr id="14" name="Picture 13">
            <a:extLst>
              <a:ext uri="{FF2B5EF4-FFF2-40B4-BE49-F238E27FC236}">
                <a16:creationId xmlns:a16="http://schemas.microsoft.com/office/drawing/2014/main" id="{FA436E91-0A23-D443-B8ED-48FBBCBC8E21}"/>
              </a:ext>
            </a:extLst>
          </p:cNvPr>
          <p:cNvPicPr>
            <a:picLocks noChangeAspect="1"/>
          </p:cNvPicPr>
          <p:nvPr/>
        </p:nvPicPr>
        <p:blipFill>
          <a:blip r:embed="rId6"/>
          <a:stretch>
            <a:fillRect/>
          </a:stretch>
        </p:blipFill>
        <p:spPr>
          <a:xfrm rot="5400000">
            <a:off x="8597392" y="1323801"/>
            <a:ext cx="3012694" cy="4176522"/>
          </a:xfrm>
          <a:prstGeom prst="rect">
            <a:avLst/>
          </a:prstGeom>
        </p:spPr>
      </p:pic>
    </p:spTree>
    <p:extLst>
      <p:ext uri="{BB962C8B-B14F-4D97-AF65-F5344CB8AC3E}">
        <p14:creationId xmlns:p14="http://schemas.microsoft.com/office/powerpoint/2010/main" val="131220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2017, width 30%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pic>
        <p:nvPicPr>
          <p:cNvPr id="4" name="Picture 3">
            <a:extLst>
              <a:ext uri="{FF2B5EF4-FFF2-40B4-BE49-F238E27FC236}">
                <a16:creationId xmlns:a16="http://schemas.microsoft.com/office/drawing/2014/main" id="{58874D3A-06D7-6D4C-8630-ACF9FCE75953}"/>
              </a:ext>
            </a:extLst>
          </p:cNvPr>
          <p:cNvPicPr>
            <a:picLocks noChangeAspect="1"/>
          </p:cNvPicPr>
          <p:nvPr/>
        </p:nvPicPr>
        <p:blipFill>
          <a:blip r:embed="rId2"/>
          <a:stretch>
            <a:fillRect/>
          </a:stretch>
        </p:blipFill>
        <p:spPr>
          <a:xfrm rot="5400000">
            <a:off x="2377440" y="-48079"/>
            <a:ext cx="3116580" cy="4320540"/>
          </a:xfrm>
          <a:prstGeom prst="rect">
            <a:avLst/>
          </a:prstGeom>
        </p:spPr>
      </p:pic>
      <p:pic>
        <p:nvPicPr>
          <p:cNvPr id="6" name="Picture 5">
            <a:extLst>
              <a:ext uri="{FF2B5EF4-FFF2-40B4-BE49-F238E27FC236}">
                <a16:creationId xmlns:a16="http://schemas.microsoft.com/office/drawing/2014/main" id="{E0B6AF47-BDF8-B745-B103-95587B182F80}"/>
              </a:ext>
            </a:extLst>
          </p:cNvPr>
          <p:cNvPicPr>
            <a:picLocks noChangeAspect="1"/>
          </p:cNvPicPr>
          <p:nvPr/>
        </p:nvPicPr>
        <p:blipFill>
          <a:blip r:embed="rId3"/>
          <a:stretch>
            <a:fillRect/>
          </a:stretch>
        </p:blipFill>
        <p:spPr>
          <a:xfrm rot="5400000">
            <a:off x="6697980" y="-64707"/>
            <a:ext cx="3116580" cy="4320540"/>
          </a:xfrm>
          <a:prstGeom prst="rect">
            <a:avLst/>
          </a:prstGeom>
        </p:spPr>
      </p:pic>
      <p:pic>
        <p:nvPicPr>
          <p:cNvPr id="8" name="Picture 7">
            <a:extLst>
              <a:ext uri="{FF2B5EF4-FFF2-40B4-BE49-F238E27FC236}">
                <a16:creationId xmlns:a16="http://schemas.microsoft.com/office/drawing/2014/main" id="{D9131A42-ED9B-F148-BA6A-6A4F4F3DDBE3}"/>
              </a:ext>
            </a:extLst>
          </p:cNvPr>
          <p:cNvPicPr>
            <a:picLocks noChangeAspect="1"/>
          </p:cNvPicPr>
          <p:nvPr/>
        </p:nvPicPr>
        <p:blipFill>
          <a:blip r:embed="rId4"/>
          <a:stretch>
            <a:fillRect/>
          </a:stretch>
        </p:blipFill>
        <p:spPr>
          <a:xfrm rot="5400000">
            <a:off x="2377440" y="3051874"/>
            <a:ext cx="3116580" cy="4320540"/>
          </a:xfrm>
          <a:prstGeom prst="rect">
            <a:avLst/>
          </a:prstGeom>
        </p:spPr>
      </p:pic>
      <p:pic>
        <p:nvPicPr>
          <p:cNvPr id="10" name="Picture 9">
            <a:extLst>
              <a:ext uri="{FF2B5EF4-FFF2-40B4-BE49-F238E27FC236}">
                <a16:creationId xmlns:a16="http://schemas.microsoft.com/office/drawing/2014/main" id="{F06FBAB9-BDEB-0544-AE09-40259C9674D2}"/>
              </a:ext>
            </a:extLst>
          </p:cNvPr>
          <p:cNvPicPr>
            <a:picLocks noChangeAspect="1"/>
          </p:cNvPicPr>
          <p:nvPr/>
        </p:nvPicPr>
        <p:blipFill>
          <a:blip r:embed="rId5"/>
          <a:stretch>
            <a:fillRect/>
          </a:stretch>
        </p:blipFill>
        <p:spPr>
          <a:xfrm rot="5400000">
            <a:off x="6697980" y="3051873"/>
            <a:ext cx="3116580" cy="4320540"/>
          </a:xfrm>
          <a:prstGeom prst="rect">
            <a:avLst/>
          </a:prstGeom>
        </p:spPr>
      </p:pic>
    </p:spTree>
    <p:extLst>
      <p:ext uri="{BB962C8B-B14F-4D97-AF65-F5344CB8AC3E}">
        <p14:creationId xmlns:p14="http://schemas.microsoft.com/office/powerpoint/2010/main" val="1592927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2018,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pic>
        <p:nvPicPr>
          <p:cNvPr id="4" name="Picture 3">
            <a:extLst>
              <a:ext uri="{FF2B5EF4-FFF2-40B4-BE49-F238E27FC236}">
                <a16:creationId xmlns:a16="http://schemas.microsoft.com/office/drawing/2014/main" id="{A2A34B8C-0168-9341-8593-F8FB298D09A5}"/>
              </a:ext>
            </a:extLst>
          </p:cNvPr>
          <p:cNvPicPr>
            <a:picLocks noChangeAspect="1"/>
          </p:cNvPicPr>
          <p:nvPr/>
        </p:nvPicPr>
        <p:blipFill>
          <a:blip r:embed="rId2"/>
          <a:stretch>
            <a:fillRect/>
          </a:stretch>
        </p:blipFill>
        <p:spPr>
          <a:xfrm rot="5400000">
            <a:off x="590543" y="19068"/>
            <a:ext cx="3012694" cy="4176522"/>
          </a:xfrm>
          <a:prstGeom prst="rect">
            <a:avLst/>
          </a:prstGeom>
        </p:spPr>
      </p:pic>
      <p:pic>
        <p:nvPicPr>
          <p:cNvPr id="6" name="Picture 5">
            <a:extLst>
              <a:ext uri="{FF2B5EF4-FFF2-40B4-BE49-F238E27FC236}">
                <a16:creationId xmlns:a16="http://schemas.microsoft.com/office/drawing/2014/main" id="{0E2495D0-4DE9-2740-B949-51B535A770C0}"/>
              </a:ext>
            </a:extLst>
          </p:cNvPr>
          <p:cNvPicPr>
            <a:picLocks noChangeAspect="1"/>
          </p:cNvPicPr>
          <p:nvPr/>
        </p:nvPicPr>
        <p:blipFill>
          <a:blip r:embed="rId3"/>
          <a:stretch>
            <a:fillRect/>
          </a:stretch>
        </p:blipFill>
        <p:spPr>
          <a:xfrm rot="5400000">
            <a:off x="4589653" y="19066"/>
            <a:ext cx="3012694" cy="4176522"/>
          </a:xfrm>
          <a:prstGeom prst="rect">
            <a:avLst/>
          </a:prstGeom>
        </p:spPr>
      </p:pic>
      <p:pic>
        <p:nvPicPr>
          <p:cNvPr id="10" name="Picture 9">
            <a:extLst>
              <a:ext uri="{FF2B5EF4-FFF2-40B4-BE49-F238E27FC236}">
                <a16:creationId xmlns:a16="http://schemas.microsoft.com/office/drawing/2014/main" id="{5A1AB27B-A71D-DE4F-9C9B-095AF0D08765}"/>
              </a:ext>
            </a:extLst>
          </p:cNvPr>
          <p:cNvPicPr>
            <a:picLocks noChangeAspect="1"/>
          </p:cNvPicPr>
          <p:nvPr/>
        </p:nvPicPr>
        <p:blipFill>
          <a:blip r:embed="rId4"/>
          <a:stretch>
            <a:fillRect/>
          </a:stretch>
        </p:blipFill>
        <p:spPr>
          <a:xfrm rot="5400000">
            <a:off x="590543" y="2847086"/>
            <a:ext cx="3012694" cy="4176522"/>
          </a:xfrm>
          <a:prstGeom prst="rect">
            <a:avLst/>
          </a:prstGeom>
        </p:spPr>
      </p:pic>
      <p:pic>
        <p:nvPicPr>
          <p:cNvPr id="14" name="Picture 13">
            <a:extLst>
              <a:ext uri="{FF2B5EF4-FFF2-40B4-BE49-F238E27FC236}">
                <a16:creationId xmlns:a16="http://schemas.microsoft.com/office/drawing/2014/main" id="{723D0993-D76E-0C4F-B39D-31DD5AFFE1B3}"/>
              </a:ext>
            </a:extLst>
          </p:cNvPr>
          <p:cNvPicPr>
            <a:picLocks noChangeAspect="1"/>
          </p:cNvPicPr>
          <p:nvPr/>
        </p:nvPicPr>
        <p:blipFill>
          <a:blip r:embed="rId5"/>
          <a:stretch>
            <a:fillRect/>
          </a:stretch>
        </p:blipFill>
        <p:spPr>
          <a:xfrm rot="5400000">
            <a:off x="4767065" y="2847084"/>
            <a:ext cx="3012694" cy="4176522"/>
          </a:xfrm>
          <a:prstGeom prst="rect">
            <a:avLst/>
          </a:prstGeom>
        </p:spPr>
      </p:pic>
      <p:pic>
        <p:nvPicPr>
          <p:cNvPr id="8" name="Picture 7">
            <a:extLst>
              <a:ext uri="{FF2B5EF4-FFF2-40B4-BE49-F238E27FC236}">
                <a16:creationId xmlns:a16="http://schemas.microsoft.com/office/drawing/2014/main" id="{E0F23017-428B-624A-9D0F-1868DCA865EA}"/>
              </a:ext>
            </a:extLst>
          </p:cNvPr>
          <p:cNvPicPr>
            <a:picLocks noChangeAspect="1"/>
          </p:cNvPicPr>
          <p:nvPr/>
        </p:nvPicPr>
        <p:blipFill>
          <a:blip r:embed="rId6"/>
          <a:stretch>
            <a:fillRect/>
          </a:stretch>
        </p:blipFill>
        <p:spPr>
          <a:xfrm rot="5400000">
            <a:off x="8588763" y="1032443"/>
            <a:ext cx="3012694" cy="4176522"/>
          </a:xfrm>
          <a:prstGeom prst="rect">
            <a:avLst/>
          </a:prstGeom>
        </p:spPr>
      </p:pic>
    </p:spTree>
    <p:extLst>
      <p:ext uri="{BB962C8B-B14F-4D97-AF65-F5344CB8AC3E}">
        <p14:creationId xmlns:p14="http://schemas.microsoft.com/office/powerpoint/2010/main" val="281240649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12074</TotalTime>
  <Words>834</Words>
  <Application>Microsoft Macintosh PowerPoint</Application>
  <PresentationFormat>Widescreen</PresentationFormat>
  <Paragraphs>158</Paragraphs>
  <Slides>19</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Calibri Light</vt:lpstr>
      <vt:lpstr>Cambria Math</vt:lpstr>
      <vt:lpstr>Retrospect</vt:lpstr>
      <vt:lpstr>Custom Design</vt:lpstr>
      <vt:lpstr> HEP NTUA  Weekly Report   4/1/2021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2232</cp:revision>
  <dcterms:created xsi:type="dcterms:W3CDTF">2019-11-29T10:22:58Z</dcterms:created>
  <dcterms:modified xsi:type="dcterms:W3CDTF">2021-01-04T08:06:58Z</dcterms:modified>
</cp:coreProperties>
</file>